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225A99-55D0-4FC5-B582-4ABE7BB19447}">
  <a:tblStyle styleId="{F2225A99-55D0-4FC5-B582-4ABE7BB194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396df09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4396df09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3e9a3f4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43e9a3f4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3e9a3f4c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43e9a3f4c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3e9a3f4cc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43e9a3f4c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b5727827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3b5727827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b5727827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3b572782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b5727827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3b5727827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4c6095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54c6095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4c6095b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54c6095b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4c6095b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54c6095b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b52ef72f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3b52ef72f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3b52ef72f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3b52ef72f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b52ef72f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3b52ef72f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b5727827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3b572782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b5727827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3b5727827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b572782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3b572782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b572782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33b572782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b572782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33b572782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095175" y="371375"/>
            <a:ext cx="657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300">
                <a:solidFill>
                  <a:srgbClr val="000000"/>
                </a:solidFill>
              </a:rPr>
              <a:t>Session </a:t>
            </a:r>
            <a:r>
              <a:rPr b="1" lang="en" sz="3300"/>
              <a:t>7</a:t>
            </a:r>
            <a:r>
              <a:rPr b="1" lang="en" sz="3300">
                <a:solidFill>
                  <a:srgbClr val="000000"/>
                </a:solidFill>
              </a:rPr>
              <a:t> : </a:t>
            </a:r>
            <a:endParaRPr b="1" sz="3300">
              <a:solidFill>
                <a:srgbClr val="0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300"/>
              <a:t>Drawing on Images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3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14326" l="0" r="0" t="13823"/>
          <a:stretch/>
        </p:blipFill>
        <p:spPr>
          <a:xfrm>
            <a:off x="1336225" y="1502675"/>
            <a:ext cx="6096000" cy="32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arenR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Draw a Green Circle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AutoNum type="arabicParenR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Add Line</a:t>
            </a:r>
            <a:endParaRPr b="1"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50505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endParaRPr b="1" sz="1350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008000"/>
                </a:solidFill>
                <a:highlight>
                  <a:srgbClr val="FFFFFF"/>
                </a:highlight>
              </a:rPr>
              <a:t># Load an image (replace "flower.jpg" with your image file)</a:t>
            </a:r>
            <a:endParaRPr b="1"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350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350">
                <a:solidFill>
                  <a:srgbClr val="A31515"/>
                </a:solidFill>
                <a:highlight>
                  <a:srgbClr val="FFFFFF"/>
                </a:highlight>
              </a:rPr>
              <a:t>"flower.jpg"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008000"/>
                </a:solidFill>
                <a:highlight>
                  <a:srgbClr val="FFFFFF"/>
                </a:highlight>
              </a:rPr>
              <a:t># --- Draw Shapes ---</a:t>
            </a:r>
            <a:endParaRPr b="1"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008000"/>
                </a:solidFill>
                <a:highlight>
                  <a:srgbClr val="FFFFFF"/>
                </a:highlight>
              </a:rPr>
              <a:t># Red line from top-left to bottom-right</a:t>
            </a:r>
            <a:endParaRPr b="1"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350">
                <a:solidFill>
                  <a:srgbClr val="795E26"/>
                </a:solidFill>
                <a:highlight>
                  <a:srgbClr val="FFFFFF"/>
                </a:highlight>
              </a:rPr>
              <a:t>line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3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), (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300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300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), (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350">
                <a:solidFill>
                  <a:srgbClr val="001080"/>
                </a:solidFill>
                <a:highlight>
                  <a:srgbClr val="FFFFFF"/>
                </a:highlight>
              </a:rPr>
              <a:t>thickness</a:t>
            </a: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5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008000"/>
                </a:solidFill>
                <a:highlight>
                  <a:srgbClr val="FFFFFF"/>
                </a:highlight>
              </a:rPr>
              <a:t># --- Display Results ---</a:t>
            </a:r>
            <a:endParaRPr b="1"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350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350">
                <a:solidFill>
                  <a:srgbClr val="A31515"/>
                </a:solidFill>
                <a:highlight>
                  <a:srgbClr val="FFFFFF"/>
                </a:highlight>
              </a:rPr>
              <a:t>"Fun with Shapes!"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3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350">
                <a:solidFill>
                  <a:srgbClr val="795E26"/>
                </a:solidFill>
                <a:highlight>
                  <a:srgbClr val="FFFFFF"/>
                </a:highlight>
              </a:rPr>
              <a:t>waitKey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3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r>
              <a:rPr b="1" lang="en" sz="1350">
                <a:solidFill>
                  <a:srgbClr val="008000"/>
                </a:solidFill>
                <a:highlight>
                  <a:srgbClr val="FFFFFF"/>
                </a:highlight>
              </a:rPr>
              <a:t># Press any key to close</a:t>
            </a:r>
            <a:endParaRPr b="1"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350">
                <a:solidFill>
                  <a:srgbClr val="795E26"/>
                </a:solidFill>
                <a:highlight>
                  <a:srgbClr val="FFFFFF"/>
                </a:highlight>
              </a:rPr>
              <a:t>destroyAllWindows</a:t>
            </a:r>
            <a:r>
              <a:rPr b="1" lang="en" sz="1350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sz="13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144" name="Google Shape;144;p22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" name="Google Shape;152;p23" title="Screenshot (37).png"/>
          <p:cNvPicPr preferRelativeResize="0"/>
          <p:nvPr/>
        </p:nvPicPr>
        <p:blipFill rotWithShape="1">
          <a:blip r:embed="rId4">
            <a:alphaModFix/>
          </a:blip>
          <a:srcRect b="8047" l="0" r="0" t="4669"/>
          <a:stretch/>
        </p:blipFill>
        <p:spPr>
          <a:xfrm>
            <a:off x="0" y="447575"/>
            <a:ext cx="9144000" cy="44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" name="Google Shape;161;p24" title="Screenshot (38).png"/>
          <p:cNvPicPr preferRelativeResize="0"/>
          <p:nvPr/>
        </p:nvPicPr>
        <p:blipFill rotWithShape="1">
          <a:blip r:embed="rId4">
            <a:alphaModFix/>
          </a:blip>
          <a:srcRect b="9422" l="0" r="0" t="4444"/>
          <a:stretch/>
        </p:blipFill>
        <p:spPr>
          <a:xfrm>
            <a:off x="0" y="497325"/>
            <a:ext cx="9144000" cy="44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251525" y="180300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 a Red Line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 Text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50505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212100" y="747750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 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8000"/>
                </a:solidFill>
                <a:highlight>
                  <a:srgbClr val="FFFFFF"/>
                </a:highlight>
              </a:rPr>
              <a:t># Load an image  </a:t>
            </a:r>
            <a:endParaRPr b="1" sz="12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50">
                <a:solidFill>
                  <a:srgbClr val="A31515"/>
                </a:solidFill>
                <a:highlight>
                  <a:srgbClr val="FFFFFF"/>
                </a:highlight>
              </a:rPr>
              <a:t>"flower.jpg"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8000"/>
                </a:solidFill>
                <a:highlight>
                  <a:srgbClr val="FFFFFF"/>
                </a:highlight>
              </a:rPr>
              <a:t># cv2.putText(image, text, position, font, font_scale, color, thickness)  </a:t>
            </a:r>
            <a:endParaRPr b="1" sz="12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795E26"/>
                </a:solidFill>
                <a:highlight>
                  <a:srgbClr val="FFFFFF"/>
                </a:highlight>
              </a:rPr>
              <a:t>putText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A31515"/>
                </a:solidFill>
                <a:highlight>
                  <a:srgbClr val="FFFFFF"/>
                </a:highlight>
              </a:rPr>
              <a:t>"Hello World!"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100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001080"/>
                </a:solidFill>
                <a:highlight>
                  <a:srgbClr val="FFFFFF"/>
                </a:highlight>
              </a:rPr>
              <a:t>FONT_HERSHEY_SIMPLEX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8000"/>
                </a:solidFill>
                <a:highlight>
                  <a:srgbClr val="FFFFFF"/>
                </a:highlight>
              </a:rPr>
              <a:t># Display the image</a:t>
            </a:r>
            <a:endParaRPr b="1" sz="12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50">
                <a:solidFill>
                  <a:srgbClr val="A31515"/>
                </a:solidFill>
                <a:highlight>
                  <a:srgbClr val="FFFFFF"/>
                </a:highlight>
              </a:rPr>
              <a:t>"Image with Rectangle"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5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008000"/>
                </a:solidFill>
                <a:highlight>
                  <a:srgbClr val="FFFFFF"/>
                </a:highlight>
              </a:rPr>
              <a:t># Wait for a key press and close windows</a:t>
            </a:r>
            <a:endParaRPr b="1" sz="12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795E26"/>
                </a:solidFill>
                <a:highlight>
                  <a:srgbClr val="FFFFFF"/>
                </a:highlight>
              </a:rPr>
              <a:t>waitKey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5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50">
                <a:solidFill>
                  <a:srgbClr val="795E26"/>
                </a:solidFill>
                <a:highlight>
                  <a:srgbClr val="FFFFFF"/>
                </a:highlight>
              </a:rPr>
              <a:t>destroyAllWindows</a:t>
            </a:r>
            <a:r>
              <a:rPr b="1" lang="en" sz="1250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172" name="Google Shape;172;p25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p26" title="Screenshot (35).png"/>
          <p:cNvPicPr preferRelativeResize="0"/>
          <p:nvPr/>
        </p:nvPicPr>
        <p:blipFill rotWithShape="1">
          <a:blip r:embed="rId4">
            <a:alphaModFix/>
          </a:blip>
          <a:srcRect b="8045" l="0" r="0" t="3443"/>
          <a:stretch/>
        </p:blipFill>
        <p:spPr>
          <a:xfrm>
            <a:off x="0" y="400200"/>
            <a:ext cx="9144000" cy="45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251525" y="180300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a Text in Blue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50505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7" title="Screenshot (36).png"/>
          <p:cNvPicPr preferRelativeResize="0"/>
          <p:nvPr/>
        </p:nvPicPr>
        <p:blipFill rotWithShape="1">
          <a:blip r:embed="rId4">
            <a:alphaModFix/>
          </a:blip>
          <a:srcRect b="9934" l="0" r="0" t="0"/>
          <a:stretch/>
        </p:blipFill>
        <p:spPr>
          <a:xfrm>
            <a:off x="0" y="545675"/>
            <a:ext cx="9144000" cy="43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8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1. Which OpenCV function is used to draw a rectangle on an image?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cv2.drawRect()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cv2.rectangle()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cv2.box()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cv2.drawBox()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Correct Answer: B</a:t>
            </a:r>
            <a:r>
              <a:rPr lang="en" sz="1200">
                <a:solidFill>
                  <a:schemeClr val="dk1"/>
                </a:solidFill>
              </a:rPr>
              <a:t>. cv2.rectangle()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8803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2. What does the color (0, 0, 255) represent in OpenCV?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Blue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Green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Red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Yellow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Correct Answer: C</a:t>
            </a:r>
            <a:r>
              <a:rPr lang="en" sz="1200">
                <a:solidFill>
                  <a:schemeClr val="dk1"/>
                </a:solidFill>
              </a:rPr>
              <a:t>. Red (OpenCV uses BGR format)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199" name="Google Shape;199;p28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143545" y="276200"/>
            <a:ext cx="60135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Exercise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3. What value of thickness should be used in cv2.circle() to fill the circle completely?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0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-1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1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None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Correct Answer: B</a:t>
            </a:r>
            <a:r>
              <a:rPr lang="en" sz="1200">
                <a:solidFill>
                  <a:schemeClr val="dk1"/>
                </a:solidFill>
              </a:rPr>
              <a:t>. -1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4. What is the purpose of the function cv2.putText()?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Add captions to a video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Add a label to a graph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Write text on an image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Overlay watermark only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Correct Answer: C</a:t>
            </a:r>
            <a:r>
              <a:rPr lang="en" sz="1200">
                <a:solidFill>
                  <a:schemeClr val="dk1"/>
                </a:solidFill>
              </a:rPr>
              <a:t>. Write text on an image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p29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43545" y="276200"/>
            <a:ext cx="60135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Exercise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5</a:t>
            </a:r>
            <a:r>
              <a:rPr b="1" lang="en" sz="1200"/>
              <a:t>. In cv2.putText(), which font was used in the presentation example?</a:t>
            </a:r>
            <a:br>
              <a:rPr b="1" lang="en" sz="1200"/>
            </a:br>
            <a:r>
              <a:rPr lang="en" sz="1200"/>
              <a:t> A. cv2.FONT_HERSHEY_TRIPLEX</a:t>
            </a:r>
            <a:br>
              <a:rPr lang="en" sz="1200"/>
            </a:br>
            <a:r>
              <a:rPr lang="en" sz="1200"/>
              <a:t> B. cv2.FONT_HERSHEY_SIMPLEX</a:t>
            </a:r>
            <a:br>
              <a:rPr lang="en" sz="1200"/>
            </a:br>
            <a:r>
              <a:rPr lang="en" sz="1200"/>
              <a:t> C. cv2.FONT_ITALIC</a:t>
            </a:r>
            <a:br>
              <a:rPr lang="en" sz="1200"/>
            </a:br>
            <a:r>
              <a:rPr lang="en" sz="1200"/>
              <a:t> D. cv2.FONT_DEFAULT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Correct Answer: B. cv2.FONT_HERSHEY_SIMPLEX</a:t>
            </a:r>
            <a:endParaRPr sz="1200">
              <a:solidFill>
                <a:srgbClr val="188038"/>
              </a:solidFill>
            </a:endParaRPr>
          </a:p>
        </p:txBody>
      </p:sp>
      <p:pic>
        <p:nvPicPr>
          <p:cNvPr id="217" name="Google Shape;217;p30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0"/>
          <p:cNvSpPr txBox="1"/>
          <p:nvPr/>
        </p:nvSpPr>
        <p:spPr>
          <a:xfrm>
            <a:off x="143545" y="276200"/>
            <a:ext cx="60135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Exercise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212100" y="265125"/>
            <a:ext cx="8457000" cy="4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Why Draw on Images?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Make memes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Add text to funny  photos! 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Create posters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Highlight key parts of an image.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Label diagrams</a:t>
            </a: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: Explain science projects or maps.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8475" y="1781675"/>
            <a:ext cx="8520600" cy="29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" name="Google Shape;67;p14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13510" l="0" r="0" t="3502"/>
          <a:stretch/>
        </p:blipFill>
        <p:spPr>
          <a:xfrm>
            <a:off x="467600" y="1501475"/>
            <a:ext cx="7516450" cy="341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12100" y="265125"/>
            <a:ext cx="8457000" cy="10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Basic Tools in OpenCV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Use these functions to draw on images:</a:t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6" name="Google Shape;76;p15"/>
          <p:cNvGraphicFramePr/>
          <p:nvPr/>
        </p:nvGraphicFramePr>
        <p:xfrm>
          <a:off x="783775" y="118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{F2225A99-55D0-4FC5-B582-4ABE7BB19447}</a:tableStyleId>
              </a:tblPr>
              <a:tblGrid>
                <a:gridCol w="1726275"/>
                <a:gridCol w="2468525"/>
                <a:gridCol w="3210825"/>
              </a:tblGrid>
              <a:tr h="568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It Does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</a:t>
                      </a:r>
                      <a:endParaRPr b="1"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40404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cv2.line()</a:t>
                      </a:r>
                      <a:endParaRPr sz="1050">
                        <a:solidFill>
                          <a:srgbClr val="40404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Draws a straight line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 roads on a map.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40404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cv2.rectangle()</a:t>
                      </a:r>
                      <a:endParaRPr sz="1050">
                        <a:solidFill>
                          <a:srgbClr val="40404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Draws a rectangle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Highlight faces in a photo.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40404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cv2.circle()</a:t>
                      </a:r>
                      <a:endParaRPr sz="1050">
                        <a:solidFill>
                          <a:srgbClr val="40404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Draws a circle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 emojis to a selfie.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9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40404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cv2.putText()</a:t>
                      </a:r>
                      <a:endParaRPr sz="1050">
                        <a:solidFill>
                          <a:srgbClr val="40404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text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40404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meme caption.</a:t>
                      </a:r>
                      <a:endParaRPr sz="1200">
                        <a:solidFill>
                          <a:srgbClr val="40404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7" name="Google Shape;77;p15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1: Load an Image and draw shape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71625" y="747750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Load an image  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FFFFFF"/>
                </a:highlight>
              </a:rPr>
              <a:t>"flower.jpg"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Draw a red rectangle (BGR format: (0, 0, 255))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rectangle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), 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200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200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), 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3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Display the image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FFFFFF"/>
                </a:highlight>
              </a:rPr>
              <a:t>"Image with Rectangle"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Wait for a key press and close windows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waitKey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destroyAllWindows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86" name="Google Shape;86;p16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5" name="Google Shape;95;p17" title="Screenshot (31).png"/>
          <p:cNvPicPr preferRelativeResize="0"/>
          <p:nvPr/>
        </p:nvPicPr>
        <p:blipFill rotWithShape="1">
          <a:blip r:embed="rId4">
            <a:alphaModFix/>
          </a:blip>
          <a:srcRect b="8045" l="0" r="0" t="3443"/>
          <a:stretch/>
        </p:blipFill>
        <p:spPr>
          <a:xfrm>
            <a:off x="0" y="352725"/>
            <a:ext cx="9144000" cy="45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5" name="Google Shape;105;p18" title="Screenshot (32).png"/>
          <p:cNvPicPr preferRelativeResize="0"/>
          <p:nvPr/>
        </p:nvPicPr>
        <p:blipFill rotWithShape="1">
          <a:blip r:embed="rId4">
            <a:alphaModFix/>
          </a:blip>
          <a:srcRect b="9422" l="0" r="0" t="5151"/>
          <a:stretch/>
        </p:blipFill>
        <p:spPr>
          <a:xfrm>
            <a:off x="0" y="498925"/>
            <a:ext cx="9144000" cy="43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 a Green Circle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50505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48725" y="688450"/>
            <a:ext cx="8520600" cy="4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Load an image  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FFFFFF"/>
                </a:highlight>
              </a:rPr>
              <a:t>"flower.jpg"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cv2.circle(image, center, radius, color, thickness)  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circle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300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100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-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-1 fills the circle!  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Display the image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A31515"/>
                </a:solidFill>
                <a:highlight>
                  <a:srgbClr val="FFFFFF"/>
                </a:highlight>
              </a:rPr>
              <a:t>"Image with Rectangle"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lang="en" sz="1200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FF"/>
                </a:highlight>
              </a:rPr>
              <a:t># Wait for a key press and close windows</a:t>
            </a:r>
            <a:endParaRPr b="1" sz="120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waitKey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lang="en" sz="1200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lang="en" sz="1200">
                <a:solidFill>
                  <a:srgbClr val="795E26"/>
                </a:solidFill>
                <a:highlight>
                  <a:srgbClr val="FFFFFF"/>
                </a:highlight>
              </a:rPr>
              <a:t>destroyAllWindows</a:t>
            </a:r>
            <a:r>
              <a:rPr b="1" lang="en" sz="1200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pic>
        <p:nvPicPr>
          <p:cNvPr id="115" name="Google Shape;115;p19" title="New Omo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12100" y="265125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4" name="Google Shape;124;p20" title="Screenshot (33).png"/>
          <p:cNvPicPr preferRelativeResize="0"/>
          <p:nvPr/>
        </p:nvPicPr>
        <p:blipFill rotWithShape="1">
          <a:blip r:embed="rId4">
            <a:alphaModFix/>
          </a:blip>
          <a:srcRect b="6694" l="0" r="0" t="3450"/>
          <a:stretch/>
        </p:blipFill>
        <p:spPr>
          <a:xfrm>
            <a:off x="0" y="400200"/>
            <a:ext cx="9144000" cy="462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51525" y="180300"/>
            <a:ext cx="8314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Draw a Green Circle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48475" y="108172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1" title="Screenshot (34).png"/>
          <p:cNvPicPr preferRelativeResize="0"/>
          <p:nvPr/>
        </p:nvPicPr>
        <p:blipFill rotWithShape="1">
          <a:blip r:embed="rId4">
            <a:alphaModFix/>
          </a:blip>
          <a:srcRect b="9653" l="0" r="0" t="5146"/>
          <a:stretch/>
        </p:blipFill>
        <p:spPr>
          <a:xfrm>
            <a:off x="0" y="522300"/>
            <a:ext cx="9144000" cy="43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New Omo 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